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67" r:id="rId2"/>
    <p:sldId id="256" r:id="rId3"/>
    <p:sldId id="257" r:id="rId4"/>
    <p:sldId id="262" r:id="rId5"/>
    <p:sldId id="259" r:id="rId6"/>
    <p:sldId id="258" r:id="rId7"/>
    <p:sldId id="261" r:id="rId8"/>
    <p:sldId id="260" r:id="rId9"/>
    <p:sldId id="265" r:id="rId10"/>
    <p:sldId id="263" r:id="rId11"/>
    <p:sldId id="264" r:id="rId12"/>
    <p:sldId id="266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07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9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54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4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11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6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0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50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75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48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BA2B0E-33BB-4E82-B7C9-4123608A0ACD}" type="datetimeFigureOut">
              <a:rPr kumimoji="1" lang="ja-JP" altLang="en-US" smtClean="0"/>
              <a:t>2021/10/30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162CE4-CAD1-4A87-9A8B-48DFE3F9E7E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3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研修内容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概要：フレームワーク、</a:t>
            </a:r>
            <a:r>
              <a:rPr lang="en-US" altLang="ja-JP" dirty="0"/>
              <a:t>Spring</a:t>
            </a:r>
            <a:r>
              <a:rPr lang="ja-JP" altLang="en-US" dirty="0"/>
              <a:t>とは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</a:t>
            </a:r>
            <a:r>
              <a:rPr lang="ja-JP" altLang="en-US" dirty="0" smtClean="0"/>
              <a:t>　環境</a:t>
            </a:r>
            <a:r>
              <a:rPr lang="ja-JP" altLang="en-US" dirty="0"/>
              <a:t>構築（</a:t>
            </a:r>
            <a:r>
              <a:rPr lang="en-US" altLang="ja-JP" dirty="0"/>
              <a:t>Spring</a:t>
            </a:r>
            <a:r>
              <a:rPr lang="ja-JP" altLang="en-US" dirty="0" err="1"/>
              <a:t>、</a:t>
            </a:r>
            <a:r>
              <a:rPr lang="en-US" altLang="ja-JP" dirty="0"/>
              <a:t>PostgreSQL</a:t>
            </a:r>
            <a:r>
              <a:rPr lang="ja-JP" altLang="en-US" dirty="0"/>
              <a:t>）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学習内容：</a:t>
            </a:r>
            <a:r>
              <a:rPr lang="ja-JP" altLang="en-US" dirty="0" smtClean="0"/>
              <a:t>フレームワーク、</a:t>
            </a:r>
            <a:r>
              <a:rPr lang="en-US" altLang="ja-JP" dirty="0"/>
              <a:t>Spring</a:t>
            </a:r>
            <a:r>
              <a:rPr lang="ja-JP" altLang="en-US" dirty="0"/>
              <a:t>について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>STS4</a:t>
            </a:r>
            <a:r>
              <a:rPr lang="ja-JP" altLang="en-US" dirty="0" smtClean="0"/>
              <a:t>の</a:t>
            </a:r>
            <a:r>
              <a:rPr lang="ja-JP" altLang="en-US" dirty="0"/>
              <a:t>導入、</a:t>
            </a:r>
            <a:r>
              <a:rPr lang="en-US" altLang="ja-JP" dirty="0" smtClean="0"/>
              <a:t>P</a:t>
            </a:r>
            <a:r>
              <a:rPr lang="ja-JP" altLang="en-US" dirty="0" err="1" smtClean="0"/>
              <a:t>ｇ</a:t>
            </a:r>
            <a:r>
              <a:rPr lang="en-US" altLang="ja-JP" dirty="0" smtClean="0"/>
              <a:t>Admin12</a:t>
            </a:r>
            <a:r>
              <a:rPr lang="ja-JP" altLang="en-US" dirty="0" smtClean="0"/>
              <a:t>の</a:t>
            </a:r>
            <a:r>
              <a:rPr lang="ja-JP" altLang="en-US" dirty="0"/>
              <a:t>導入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スケジュール：</a:t>
            </a:r>
            <a:r>
              <a:rPr lang="en-US" altLang="ja-JP" dirty="0"/>
              <a:t>9:00</a:t>
            </a:r>
            <a:r>
              <a:rPr lang="ja-JP" altLang="en-US" dirty="0"/>
              <a:t>～</a:t>
            </a:r>
            <a:r>
              <a:rPr lang="en-US" altLang="ja-JP" dirty="0"/>
              <a:t>9:30</a:t>
            </a:r>
            <a:r>
              <a:rPr lang="ja-JP" altLang="en-US" dirty="0"/>
              <a:t>　資料を使っての説明（平根）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～</a:t>
            </a:r>
            <a:r>
              <a:rPr lang="en-US" altLang="ja-JP" dirty="0" smtClean="0"/>
              <a:t>9:40</a:t>
            </a:r>
            <a:r>
              <a:rPr lang="ja-JP" altLang="en-US" dirty="0"/>
              <a:t>　導入手順書の</a:t>
            </a:r>
            <a:r>
              <a:rPr lang="ja-JP" altLang="en-US" dirty="0" smtClean="0"/>
              <a:t>説明（平根）</a:t>
            </a:r>
            <a:br>
              <a:rPr lang="ja-JP" altLang="en-US" dirty="0" smtClean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～</a:t>
            </a:r>
            <a:r>
              <a:rPr lang="ja-JP" altLang="en-US" dirty="0"/>
              <a:t>各自環境導入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～動作</a:t>
            </a:r>
            <a:r>
              <a:rPr lang="ja-JP" altLang="en-US" dirty="0"/>
              <a:t>確認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終わった</a:t>
            </a:r>
            <a:r>
              <a:rPr lang="ja-JP" altLang="en-US" dirty="0"/>
              <a:t>人から終了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92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フレームワーク</a:t>
            </a:r>
            <a:r>
              <a:rPr lang="ja-JP" altLang="en-US" dirty="0" smtClean="0"/>
              <a:t>の利点１：</a:t>
            </a:r>
            <a:r>
              <a:rPr lang="ja-JP" altLang="en-US" b="1" dirty="0"/>
              <a:t>汎用的な機能があらかじめ用意されている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81098"/>
            <a:ext cx="5248284" cy="2952160"/>
          </a:xfrm>
          <a:prstGeom prst="rect">
            <a:avLst/>
          </a:prstGeom>
        </p:spPr>
      </p:pic>
      <p:sp>
        <p:nvSpPr>
          <p:cNvPr id="5" name="四角形吹き出し 4"/>
          <p:cNvSpPr/>
          <p:nvPr/>
        </p:nvSpPr>
        <p:spPr>
          <a:xfrm>
            <a:off x="7254240" y="1946154"/>
            <a:ext cx="3701143" cy="2187196"/>
          </a:xfrm>
          <a:prstGeom prst="wedgeRectCallout">
            <a:avLst>
              <a:gd name="adj1" fmla="val -66846"/>
              <a:gd name="adj2" fmla="val 36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裏でどういった命令が動いているかわからないが</a:t>
            </a:r>
            <a:endParaRPr lang="en-US" altLang="ja-JP" dirty="0" smtClean="0"/>
          </a:p>
          <a:p>
            <a:pPr algn="ctr"/>
            <a:r>
              <a:rPr lang="en-US" altLang="ja-JP" dirty="0" err="1" smtClean="0"/>
              <a:t>pushbrock</a:t>
            </a:r>
            <a:r>
              <a:rPr lang="ja-JP" altLang="en-US" dirty="0"/>
              <a:t>（</a:t>
            </a:r>
            <a:r>
              <a:rPr lang="en-US" altLang="ja-JP" dirty="0" smtClean="0"/>
              <a:t>10,100,200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algn="ctr"/>
            <a:r>
              <a:rPr lang="en-US" altLang="ja-JP" dirty="0" err="1"/>
              <a:t>pushbrock</a:t>
            </a:r>
            <a:r>
              <a:rPr lang="ja-JP" altLang="en-US" dirty="0"/>
              <a:t>（</a:t>
            </a:r>
            <a:r>
              <a:rPr lang="en-US" altLang="ja-JP" dirty="0" smtClean="0"/>
              <a:t>20,100,200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algn="ctr"/>
            <a:r>
              <a:rPr lang="en-US" altLang="ja-JP" dirty="0"/>
              <a:t>....</a:t>
            </a:r>
          </a:p>
          <a:p>
            <a:pPr algn="ctr"/>
            <a:r>
              <a:rPr lang="ja-JP" altLang="en-US" dirty="0" err="1"/>
              <a:t>だけで</a:t>
            </a:r>
            <a:r>
              <a:rPr lang="ja-JP" altLang="en-US" dirty="0"/>
              <a:t>家が作成できる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45" y="4543688"/>
            <a:ext cx="1785372" cy="14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フレームワークの利点２：</a:t>
            </a:r>
            <a:r>
              <a:rPr lang="ja-JP" altLang="en-US" b="1" dirty="0"/>
              <a:t>複数人で開発するときにレベルを合わせやすい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8" y="2588684"/>
            <a:ext cx="4511040" cy="2537460"/>
          </a:xfrm>
          <a:prstGeom prst="rect">
            <a:avLst/>
          </a:prstGeom>
        </p:spPr>
      </p:pic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505303" y="2342605"/>
            <a:ext cx="4650377" cy="2707883"/>
          </a:xfrm>
          <a:prstGeom prst="wedgeRectCallout">
            <a:avLst>
              <a:gd name="adj1" fmla="val -66846"/>
              <a:gd name="adj2" fmla="val 36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ja-JP" altLang="en-US" dirty="0"/>
              <a:t>誰</a:t>
            </a:r>
            <a:r>
              <a:rPr lang="ja-JP" altLang="en-US" dirty="0" smtClean="0"/>
              <a:t>でも、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dirty="0" err="1" smtClean="0"/>
              <a:t>pushbrock</a:t>
            </a:r>
            <a:r>
              <a:rPr lang="ja-JP" altLang="en-US" dirty="0"/>
              <a:t>（</a:t>
            </a:r>
            <a:r>
              <a:rPr lang="en-US" altLang="ja-JP" dirty="0" smtClean="0"/>
              <a:t>10,100,200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algn="ctr"/>
            <a:r>
              <a:rPr lang="en-US" altLang="ja-JP" dirty="0" err="1"/>
              <a:t>pushbrock</a:t>
            </a:r>
            <a:r>
              <a:rPr lang="ja-JP" altLang="en-US" dirty="0"/>
              <a:t>（</a:t>
            </a:r>
            <a:r>
              <a:rPr lang="en-US" altLang="ja-JP" dirty="0" smtClean="0"/>
              <a:t>20,100,200</a:t>
            </a:r>
            <a:r>
              <a:rPr lang="ja-JP" altLang="en-US" dirty="0" smtClean="0"/>
              <a:t>）</a:t>
            </a:r>
            <a:endParaRPr lang="ja-JP" altLang="en-US" dirty="0"/>
          </a:p>
          <a:p>
            <a:pPr algn="ctr"/>
            <a:r>
              <a:rPr lang="en-US" altLang="ja-JP" dirty="0"/>
              <a:t>....</a:t>
            </a:r>
          </a:p>
          <a:p>
            <a:pPr algn="ctr"/>
            <a:r>
              <a:rPr lang="ja-JP" altLang="en-US" dirty="0" err="1" smtClean="0"/>
              <a:t>だけで</a:t>
            </a:r>
            <a:r>
              <a:rPr lang="ja-JP" altLang="en-US" dirty="0" smtClean="0"/>
              <a:t>ブロックを配置できるので、</a:t>
            </a:r>
            <a:r>
              <a:rPr lang="en-US" altLang="ja-JP" dirty="0" smtClean="0"/>
              <a:t>SE</a:t>
            </a:r>
            <a:r>
              <a:rPr lang="ja-JP" altLang="en-US" dirty="0" smtClean="0"/>
              <a:t>ごとのレベルの差がなくなる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12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Spging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Spring Framework</a:t>
            </a:r>
            <a:r>
              <a:rPr lang="ja-JP" altLang="en-US" dirty="0"/>
              <a:t>とは</a:t>
            </a:r>
          </a:p>
          <a:p>
            <a:r>
              <a:rPr lang="en-US" altLang="ja-JP" dirty="0"/>
              <a:t>2004</a:t>
            </a:r>
            <a:r>
              <a:rPr lang="ja-JP" altLang="en-US" dirty="0"/>
              <a:t>年に開発された</a:t>
            </a:r>
            <a:r>
              <a:rPr lang="en-US" altLang="ja-JP" dirty="0"/>
              <a:t>Java</a:t>
            </a:r>
            <a:r>
              <a:rPr lang="ja-JP" altLang="en-US" dirty="0"/>
              <a:t>用フレームワーク</a:t>
            </a:r>
          </a:p>
          <a:p>
            <a:r>
              <a:rPr lang="en-US" altLang="ja-JP" dirty="0"/>
              <a:t>Web</a:t>
            </a:r>
            <a:r>
              <a:rPr lang="ja-JP" altLang="en-US" dirty="0"/>
              <a:t>系のシステムによく利用</a:t>
            </a:r>
            <a:r>
              <a:rPr lang="ja-JP" altLang="en-US" dirty="0" smtClean="0"/>
              <a:t>される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/>
              <a:t>Spring</a:t>
            </a:r>
            <a:r>
              <a:rPr lang="ja-JP" altLang="en-US" dirty="0"/>
              <a:t>　</a:t>
            </a:r>
            <a:r>
              <a:rPr lang="en-US" altLang="ja-JP" dirty="0" smtClean="0"/>
              <a:t>MVC</a:t>
            </a:r>
            <a:r>
              <a:rPr lang="ja-JP" altLang="en-US" dirty="0" smtClean="0"/>
              <a:t>や</a:t>
            </a:r>
            <a:r>
              <a:rPr lang="en-US" altLang="ja-JP" dirty="0"/>
              <a:t>Spring</a:t>
            </a:r>
            <a:r>
              <a:rPr lang="ja-JP" altLang="en-US" dirty="0"/>
              <a:t>　</a:t>
            </a:r>
            <a:r>
              <a:rPr lang="en-US" altLang="ja-JP" dirty="0" smtClean="0"/>
              <a:t>Cloud</a:t>
            </a:r>
            <a:r>
              <a:rPr lang="ja-JP" altLang="en-US" dirty="0" smtClean="0"/>
              <a:t>等、</a:t>
            </a:r>
            <a:r>
              <a:rPr lang="en-US" altLang="ja-JP" dirty="0"/>
              <a:t> Spring </a:t>
            </a:r>
            <a:r>
              <a:rPr lang="ja-JP" altLang="en-US" dirty="0" smtClean="0"/>
              <a:t>といっても様々な分野のフレームワークが存在する</a:t>
            </a:r>
            <a:endParaRPr lang="en-US" altLang="ja-JP" dirty="0"/>
          </a:p>
          <a:p>
            <a:r>
              <a:rPr lang="en-US" altLang="ja-JP" dirty="0"/>
              <a:t>	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40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11</a:t>
            </a:r>
            <a:r>
              <a:rPr lang="ja-JP" altLang="en-US" dirty="0"/>
              <a:t>月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概要：クイズサイト作成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学習内容：</a:t>
            </a:r>
            <a:r>
              <a:rPr lang="en-US" altLang="ja-JP" dirty="0" err="1"/>
              <a:t>tymeleef</a:t>
            </a:r>
            <a:r>
              <a:rPr lang="ja-JP" altLang="en-US" dirty="0"/>
              <a:t>について、画面遷移、</a:t>
            </a:r>
            <a:r>
              <a:rPr lang="en-US" altLang="ja-JP" dirty="0"/>
              <a:t>MVC</a:t>
            </a:r>
            <a:r>
              <a:rPr lang="ja-JP" altLang="en-US" dirty="0"/>
              <a:t>について、</a:t>
            </a:r>
            <a:r>
              <a:rPr lang="en-US" altLang="ja-JP" dirty="0"/>
              <a:t>MVC</a:t>
            </a:r>
            <a:r>
              <a:rPr lang="ja-JP" altLang="en-US" dirty="0"/>
              <a:t>間の値の受け渡し、エラーの検知と出力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スケジュール：</a:t>
            </a:r>
            <a:r>
              <a:rPr lang="en-US" altLang="ja-JP" dirty="0"/>
              <a:t>9:00</a:t>
            </a:r>
            <a:r>
              <a:rPr lang="ja-JP" altLang="en-US" dirty="0"/>
              <a:t>～</a:t>
            </a:r>
            <a:r>
              <a:rPr lang="en-US" altLang="ja-JP" dirty="0"/>
              <a:t>10:00</a:t>
            </a:r>
            <a:r>
              <a:rPr lang="ja-JP" altLang="en-US" dirty="0"/>
              <a:t>　開発手順書、課題の説明（中村、平根）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～課題</a:t>
            </a:r>
            <a:r>
              <a:rPr lang="ja-JP" altLang="en-US" dirty="0"/>
              <a:t>の開始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終わった</a:t>
            </a:r>
            <a:r>
              <a:rPr lang="ja-JP" altLang="en-US" dirty="0"/>
              <a:t>人から</a:t>
            </a:r>
            <a:r>
              <a:rPr lang="ja-JP" altLang="en-US" dirty="0" smtClean="0"/>
              <a:t>終了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/>
              <a:t>12</a:t>
            </a:r>
            <a:r>
              <a:rPr lang="ja-JP" altLang="en-US" dirty="0"/>
              <a:t>月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概要：</a:t>
            </a:r>
            <a:r>
              <a:rPr lang="en-US" altLang="ja-JP" dirty="0"/>
              <a:t>DB</a:t>
            </a:r>
            <a:r>
              <a:rPr lang="ja-JP" altLang="en-US" dirty="0"/>
              <a:t>を利用した疑似的なオンラインゲームの作成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学習内容：</a:t>
            </a:r>
            <a:r>
              <a:rPr lang="en-US" altLang="ja-JP" dirty="0"/>
              <a:t>CURD</a:t>
            </a:r>
            <a:r>
              <a:rPr lang="ja-JP" altLang="en-US" dirty="0" err="1"/>
              <a:t>、</a:t>
            </a:r>
            <a:r>
              <a:rPr lang="ja-JP" altLang="en-US" dirty="0"/>
              <a:t>デザインの反映、異常終了の対応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スケジュール：</a:t>
            </a:r>
            <a:r>
              <a:rPr lang="en-US" altLang="ja-JP" dirty="0"/>
              <a:t>9:00</a:t>
            </a:r>
            <a:r>
              <a:rPr lang="ja-JP" altLang="en-US" dirty="0"/>
              <a:t>～</a:t>
            </a:r>
            <a:r>
              <a:rPr lang="en-US" altLang="ja-JP" dirty="0"/>
              <a:t>9:30</a:t>
            </a:r>
            <a:r>
              <a:rPr lang="ja-JP" altLang="en-US" dirty="0"/>
              <a:t>　</a:t>
            </a:r>
            <a:r>
              <a:rPr lang="en-US" altLang="ja-JP" dirty="0"/>
              <a:t>DB</a:t>
            </a:r>
            <a:r>
              <a:rPr lang="ja-JP" altLang="en-US" dirty="0"/>
              <a:t>利用手順書、課題の説明（平根）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～</a:t>
            </a:r>
            <a:r>
              <a:rPr lang="ja-JP" altLang="en-US" dirty="0"/>
              <a:t>課題の開始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　　　　　　</a:t>
            </a:r>
            <a:r>
              <a:rPr lang="ja-JP" altLang="en-US" dirty="0" smtClean="0"/>
              <a:t>　　　終わった</a:t>
            </a:r>
            <a:r>
              <a:rPr lang="ja-JP" altLang="en-US" dirty="0"/>
              <a:t>人から終了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236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Spging</a:t>
            </a:r>
            <a:r>
              <a:rPr kumimoji="1" lang="ja-JP" altLang="en-US" dirty="0" smtClean="0"/>
              <a:t>について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Spging</a:t>
            </a:r>
            <a:r>
              <a:rPr lang="ja-JP" altLang="en-US" dirty="0" smtClean="0"/>
              <a:t>とは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用フレームワークである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フレームワーク</a:t>
            </a:r>
            <a:r>
              <a:rPr lang="ja-JP" altLang="en-US" dirty="0"/>
              <a:t>（英：</a:t>
            </a:r>
            <a:r>
              <a:rPr lang="en-US" altLang="ja-JP" dirty="0"/>
              <a:t>framework</a:t>
            </a:r>
            <a:r>
              <a:rPr lang="ja-JP" altLang="en-US" dirty="0"/>
              <a:t>）とは</a:t>
            </a:r>
            <a:br>
              <a:rPr lang="ja-JP" altLang="en-US" dirty="0"/>
            </a:b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b="1" dirty="0"/>
              <a:t>概念的な意味で、何かの枠組みのこと。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あるいは</a:t>
            </a:r>
            <a:br>
              <a:rPr lang="ja-JP" altLang="en-US" dirty="0"/>
            </a:b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b="1" dirty="0"/>
              <a:t>システム開発を楽に行えるように用意された、プログラムとかのひな形のこと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>です。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0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概念とか言われてもわかりにくい</a:t>
            </a:r>
            <a:r>
              <a:rPr kumimoji="1" lang="ja-JP" altLang="en-US" dirty="0" err="1" smtClean="0"/>
              <a:t>。。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41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65" y="286603"/>
            <a:ext cx="9924429" cy="55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登場人物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61" y="1995451"/>
            <a:ext cx="3188382" cy="4022725"/>
          </a:xfr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9" y="1995451"/>
            <a:ext cx="4689680" cy="3875668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3953691" y="1995451"/>
            <a:ext cx="1924595" cy="593766"/>
          </a:xfrm>
          <a:prstGeom prst="wedgeRectCallout">
            <a:avLst>
              <a:gd name="adj1" fmla="val -44601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フレームワーク</a:t>
            </a:r>
            <a:endParaRPr kumimoji="1" lang="ja-JP" altLang="en-US" dirty="0"/>
          </a:p>
        </p:txBody>
      </p:sp>
      <p:sp>
        <p:nvSpPr>
          <p:cNvPr id="9" name="四角形吹き出し 8"/>
          <p:cNvSpPr/>
          <p:nvPr/>
        </p:nvSpPr>
        <p:spPr>
          <a:xfrm>
            <a:off x="9331234" y="1845725"/>
            <a:ext cx="1924595" cy="593766"/>
          </a:xfrm>
          <a:prstGeom prst="wedgeRectCallout">
            <a:avLst>
              <a:gd name="adj1" fmla="val -44601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0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吹き出し 5"/>
          <p:cNvSpPr/>
          <p:nvPr/>
        </p:nvSpPr>
        <p:spPr>
          <a:xfrm>
            <a:off x="6853646" y="2468669"/>
            <a:ext cx="3701143" cy="2187196"/>
          </a:xfrm>
          <a:prstGeom prst="wedgeRectCallout">
            <a:avLst>
              <a:gd name="adj1" fmla="val -53669"/>
              <a:gd name="adj2" fmla="val 70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実際３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空間に家を建てようと思ったら、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すごいコード量となる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2468669"/>
            <a:ext cx="4937760" cy="27774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47" y="2468669"/>
            <a:ext cx="3359340" cy="21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フレームワークを利用すれば、必要な機能がそろっているので、簡単に作れる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76" y="4134394"/>
            <a:ext cx="2751909" cy="15479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5" y="2086307"/>
            <a:ext cx="2751909" cy="1547949"/>
          </a:xfrm>
          <a:prstGeom prst="rect">
            <a:avLst/>
          </a:prstGeom>
        </p:spPr>
      </p:pic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>
          <a:xfrm>
            <a:off x="4258490" y="2220686"/>
            <a:ext cx="4450079" cy="813768"/>
          </a:xfrm>
          <a:prstGeom prst="wedgeRectCallout">
            <a:avLst>
              <a:gd name="adj1" fmla="val -44601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ja-JP" altLang="en-US" dirty="0" smtClean="0"/>
              <a:t>ブロックの配置は、</a:t>
            </a:r>
            <a:r>
              <a:rPr lang="en-US" altLang="ja-JP" dirty="0" err="1" smtClean="0"/>
              <a:t>pushbrock</a:t>
            </a:r>
            <a:r>
              <a:rPr lang="ja-JP" altLang="en-US" dirty="0" smtClean="0"/>
              <a:t>（）</a:t>
            </a:r>
            <a:endParaRPr lang="en-US" altLang="ja-JP" dirty="0" smtClean="0"/>
          </a:p>
          <a:p>
            <a:pPr marL="0" indent="0" algn="ctr">
              <a:buNone/>
            </a:pPr>
            <a:r>
              <a:rPr kumimoji="1" lang="ja-JP" altLang="en-US" dirty="0"/>
              <a:t>一行</a:t>
            </a:r>
            <a:r>
              <a:rPr kumimoji="1" lang="ja-JP" altLang="en-US" dirty="0" smtClean="0"/>
              <a:t>で可能</a:t>
            </a:r>
            <a:endParaRPr kumimoji="1" lang="ja-JP" altLang="en-US" dirty="0"/>
          </a:p>
        </p:txBody>
      </p:sp>
      <p:sp>
        <p:nvSpPr>
          <p:cNvPr id="7" name="コンテンツ プレースホルダー 5"/>
          <p:cNvSpPr txBox="1">
            <a:spLocks/>
          </p:cNvSpPr>
          <p:nvPr/>
        </p:nvSpPr>
        <p:spPr>
          <a:xfrm>
            <a:off x="4389118" y="4201885"/>
            <a:ext cx="4450079" cy="813768"/>
          </a:xfrm>
          <a:prstGeom prst="wedgeRectCallout">
            <a:avLst>
              <a:gd name="adj1" fmla="val -44601"/>
              <a:gd name="adj2" fmla="val 7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 smtClean="0"/>
              <a:t>ブロックの破壊は、</a:t>
            </a:r>
            <a:r>
              <a:rPr lang="en-US" altLang="ja-JP" dirty="0" err="1" smtClean="0"/>
              <a:t>destructionbrock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一行で可能</a:t>
            </a:r>
          </a:p>
        </p:txBody>
      </p:sp>
      <p:pic>
        <p:nvPicPr>
          <p:cNvPr id="12" name="コンテンツ プレースホルダ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577" y="4783205"/>
            <a:ext cx="950277" cy="1198948"/>
          </a:xfrm>
          <a:prstGeom prst="rect">
            <a:avLst/>
          </a:prstGeom>
        </p:spPr>
      </p:pic>
      <p:sp>
        <p:nvSpPr>
          <p:cNvPr id="13" name="コンテンツ プレースホルダー 5"/>
          <p:cNvSpPr txBox="1">
            <a:spLocks/>
          </p:cNvSpPr>
          <p:nvPr/>
        </p:nvSpPr>
        <p:spPr>
          <a:xfrm>
            <a:off x="9161939" y="2220686"/>
            <a:ext cx="2359502" cy="1838103"/>
          </a:xfrm>
          <a:prstGeom prst="wedgeRectCallout">
            <a:avLst>
              <a:gd name="adj1" fmla="val -36850"/>
              <a:gd name="adj2" fmla="val 79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 smtClean="0"/>
              <a:t>家を建てるための命令がすでに定義されている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10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フレームワークとは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/>
              <a:t>・開発者が</a:t>
            </a:r>
            <a:r>
              <a:rPr lang="ja-JP" altLang="en-US" b="1" dirty="0"/>
              <a:t>必要になりそうな部分が、あらかじめ用意されて</a:t>
            </a:r>
            <a:r>
              <a:rPr lang="ja-JP" altLang="en-US" b="1" dirty="0" smtClean="0"/>
              <a:t>いる</a:t>
            </a:r>
            <a:r>
              <a:rPr lang="ja-JP" altLang="en-US" b="1" smtClean="0"/>
              <a:t>ツールのようなもの</a:t>
            </a: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b="1" dirty="0"/>
              <a:t>・部分的な提供ではなく、全体的に面倒を見てくれる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2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</TotalTime>
  <Words>229</Words>
  <Application>Microsoft Office PowerPoint</Application>
  <PresentationFormat>ワイド画面</PresentationFormat>
  <Paragraphs>40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ＭＳ Ｐゴシック</vt:lpstr>
      <vt:lpstr>Calibri</vt:lpstr>
      <vt:lpstr>Calibri Light</vt:lpstr>
      <vt:lpstr>レトロスペクト</vt:lpstr>
      <vt:lpstr>研修内容</vt:lpstr>
      <vt:lpstr>Spgingについて</vt:lpstr>
      <vt:lpstr>SpgingとはJava用フレームワークである</vt:lpstr>
      <vt:lpstr>PowerPoint プレゼンテーション</vt:lpstr>
      <vt:lpstr>PowerPoint プレゼンテーション</vt:lpstr>
      <vt:lpstr>登場人物</vt:lpstr>
      <vt:lpstr>実際３D空間に家を建てようと思ったら、 すごいコード量となる</vt:lpstr>
      <vt:lpstr>フレームワークを利用すれば、必要な機能がそろっているので、簡単に作れる</vt:lpstr>
      <vt:lpstr>フレームワークとは</vt:lpstr>
      <vt:lpstr>フレームワークの利点１：汎用的な機能があらかじめ用意されている</vt:lpstr>
      <vt:lpstr>フレームワークの利点２：複数人で開発するときにレベルを合わせやすい</vt:lpstr>
      <vt:lpstr>Spgingとは</vt:lpstr>
      <vt:lpstr>今後の予定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フレームワークとは</dc:title>
  <dc:creator>Microsoft アカウント</dc:creator>
  <cp:lastModifiedBy>Microsoft アカウント</cp:lastModifiedBy>
  <cp:revision>11</cp:revision>
  <dcterms:created xsi:type="dcterms:W3CDTF">2021-10-28T10:30:59Z</dcterms:created>
  <dcterms:modified xsi:type="dcterms:W3CDTF">2021-10-29T15:34:26Z</dcterms:modified>
</cp:coreProperties>
</file>